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57" r:id="rId3"/>
    <p:sldId id="260" r:id="rId4"/>
    <p:sldId id="261" r:id="rId5"/>
    <p:sldId id="269" r:id="rId6"/>
    <p:sldId id="270" r:id="rId7"/>
    <p:sldId id="271" r:id="rId8"/>
    <p:sldId id="272" r:id="rId9"/>
    <p:sldId id="273" r:id="rId10"/>
    <p:sldId id="258" r:id="rId11"/>
    <p:sldId id="274" r:id="rId12"/>
    <p:sldId id="275" r:id="rId13"/>
    <p:sldId id="264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12/1/2025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Block cipher mode of operation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0868525" cy="3296894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b="1" dirty="0"/>
              <a:t>Cipher Block Chaining (CBC) </a:t>
            </a:r>
            <a:r>
              <a:rPr lang="vi-VN" sz="2000" dirty="0"/>
              <a:t>là chế độ rất phổ biến: mỗi khối plaintext được XOR với khối ciphertext trước đó rồi mã hoá</a:t>
            </a:r>
            <a:r>
              <a:rPr lang="en-US" sz="2000" dirty="0"/>
              <a:t>. </a:t>
            </a:r>
            <a:r>
              <a:rPr lang="vi-VN" sz="2000" dirty="0"/>
              <a:t>Điều này giúp che đi mẫu lặp trong plaintext</a:t>
            </a:r>
            <a:r>
              <a:rPr lang="en-US" sz="2000" dirty="0"/>
              <a:t>,</a:t>
            </a:r>
            <a:r>
              <a:rPr lang="vi-VN" sz="2000" dirty="0"/>
              <a:t> hai khối plaintext giống nhau nhưng nếu khối trước khác nhau thì ciphertext khác nhau.</a:t>
            </a:r>
            <a:endParaRPr lang="en-US" sz="2000" dirty="0"/>
          </a:p>
          <a:p>
            <a:pPr>
              <a:buFontTx/>
              <a:buChar char="-"/>
            </a:pPr>
            <a:r>
              <a:rPr lang="vi-VN" sz="2000" dirty="0"/>
              <a:t>CBC được dùng rất phổ biến trong mã hóa, nó có một hạn chế là phải mã hóa tuần tự</a:t>
            </a:r>
            <a:r>
              <a:rPr lang="en-US" sz="2000" dirty="0"/>
              <a:t>,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IV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hưởng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an </a:t>
            </a:r>
            <a:r>
              <a:rPr lang="en-US" sz="2000" dirty="0" err="1"/>
              <a:t>toàn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5C171-6837-645C-3480-C0E78F64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74" y="3229432"/>
            <a:ext cx="7006538" cy="2662666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EA97BDC-4C30-B9B4-AA26-C097C5504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630430"/>
              </p:ext>
            </p:extLst>
          </p:nvPr>
        </p:nvGraphicFramePr>
        <p:xfrm>
          <a:off x="441648" y="4035242"/>
          <a:ext cx="2600132" cy="450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480" imgH="228600" progId="Equation.DSMT4">
                  <p:embed/>
                </p:oleObj>
              </mc:Choice>
              <mc:Fallback>
                <p:oleObj name="Equation" r:id="rId3" imgW="1320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648" y="4035242"/>
                        <a:ext cx="2600132" cy="450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774A970-BF51-A6D7-8E98-903625325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783173"/>
              </p:ext>
            </p:extLst>
          </p:nvPr>
        </p:nvGraphicFramePr>
        <p:xfrm>
          <a:off x="3231760" y="4035242"/>
          <a:ext cx="1217774" cy="487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320" imgH="228600" progId="Equation.DSMT4">
                  <p:embed/>
                </p:oleObj>
              </mc:Choice>
              <mc:Fallback>
                <p:oleObj name="Equation" r:id="rId5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1760" y="4035242"/>
                        <a:ext cx="1217774" cy="487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3FF44A0-FC3B-CFB2-CE9E-B4495A9BFD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199960"/>
              </p:ext>
            </p:extLst>
          </p:nvPr>
        </p:nvGraphicFramePr>
        <p:xfrm>
          <a:off x="463488" y="4792125"/>
          <a:ext cx="2768272" cy="522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253800" progId="Equation.DSMT4">
                  <p:embed/>
                </p:oleObj>
              </mc:Choice>
              <mc:Fallback>
                <p:oleObj name="Equation" r:id="rId7" imgW="1346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488" y="4792125"/>
                        <a:ext cx="2768272" cy="522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225FF-D1A9-6B70-CB94-19EDC6E6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6AF9-D2A7-BE44-8EAE-DF72A26B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 Block cipher mode of operation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C0E7-E356-0465-0A09-CDC52563C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62172" cy="3296894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b="1" dirty="0"/>
              <a:t>Counter (CTR)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phổ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nay: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stream cipher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“nonce + counter”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keystream, </a:t>
            </a:r>
            <a:r>
              <a:rPr lang="en-US" sz="2000" dirty="0" err="1"/>
              <a:t>rồi</a:t>
            </a:r>
            <a:r>
              <a:rPr lang="en-US" sz="2000" dirty="0"/>
              <a:t> XOR </a:t>
            </a:r>
            <a:r>
              <a:rPr lang="en-US" sz="2000" dirty="0" err="1"/>
              <a:t>với</a:t>
            </a:r>
            <a:r>
              <a:rPr lang="en-US" sz="2000" dirty="0"/>
              <a:t> plaintext.</a:t>
            </a:r>
          </a:p>
          <a:p>
            <a:pPr>
              <a:buFontTx/>
              <a:buChar char="-"/>
            </a:pPr>
            <a:r>
              <a:rPr lang="en-US" sz="2000" b="1" dirty="0"/>
              <a:t>CTR </a:t>
            </a:r>
            <a:r>
              <a:rPr lang="en-US" sz="2000" dirty="0" err="1"/>
              <a:t>khắc</a:t>
            </a:r>
            <a:r>
              <a:rPr lang="en-US" sz="2000" dirty="0"/>
              <a:t> </a:t>
            </a:r>
            <a:r>
              <a:rPr lang="en-US" sz="2000" dirty="0" err="1"/>
              <a:t>phục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CBC,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/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song song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ngẫu</a:t>
            </a:r>
            <a:r>
              <a:rPr lang="en-US" sz="2000" dirty="0"/>
              <a:t> </a:t>
            </a:r>
            <a:r>
              <a:rPr lang="en-US" sz="2000" dirty="0" err="1"/>
              <a:t>nhiên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, </a:t>
            </a:r>
            <a:r>
              <a:rPr lang="en-US" sz="2000" dirty="0" err="1"/>
              <a:t>tuy</a:t>
            </a:r>
            <a:r>
              <a:rPr lang="en-US" sz="2000" dirty="0"/>
              <a:t> </a:t>
            </a:r>
            <a:r>
              <a:rPr lang="en-US" sz="2000" dirty="0" err="1"/>
              <a:t>nhiên</a:t>
            </a:r>
            <a:r>
              <a:rPr lang="en-US" sz="2000" dirty="0"/>
              <a:t> nonce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phiên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822DA-5846-3FFC-116A-179E156C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6BB85-5A69-30F3-C04B-666BD799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6" y="3188414"/>
            <a:ext cx="6674568" cy="252071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362C59-B301-A597-D6D0-3C483388D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416080"/>
              </p:ext>
            </p:extLst>
          </p:nvPr>
        </p:nvGraphicFramePr>
        <p:xfrm>
          <a:off x="748462" y="3428999"/>
          <a:ext cx="2965122" cy="449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76160" imgH="253800" progId="Equation.DSMT4">
                  <p:embed/>
                </p:oleObj>
              </mc:Choice>
              <mc:Fallback>
                <p:oleObj name="Equation" r:id="rId3" imgW="1676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462" y="3428999"/>
                        <a:ext cx="2965122" cy="449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F0C9838-71EB-0083-4502-4AE7EFB2D0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846768"/>
              </p:ext>
            </p:extLst>
          </p:nvPr>
        </p:nvGraphicFramePr>
        <p:xfrm>
          <a:off x="748461" y="4118878"/>
          <a:ext cx="2987579" cy="44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253800" progId="Equation.DSMT4">
                  <p:embed/>
                </p:oleObj>
              </mc:Choice>
              <mc:Fallback>
                <p:oleObj name="Equation" r:id="rId5" imgW="1688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461" y="4118878"/>
                        <a:ext cx="2987579" cy="44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84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62CFC-434B-0F9B-07AD-6C0EF14B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2C91-C37A-E18E-1DA9-D55812A5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Block cipher mode of operation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FC98-39F4-C1E3-A486-E286CB737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514" y="1399381"/>
            <a:ext cx="11562172" cy="3296894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2000" b="1" dirty="0"/>
              <a:t>OFB (Output Feedback) </a:t>
            </a:r>
            <a:r>
              <a:rPr lang="vi-VN" sz="2000" dirty="0"/>
              <a:t>cũng biến khối mã hoá thành dạng stream‐cipher: một chuỗi "keystream" được tạo từ việc mã hoá IV, sau đó XOR với plaintext. </a:t>
            </a:r>
            <a:endParaRPr lang="en-US" sz="2000" dirty="0"/>
          </a:p>
          <a:p>
            <a:pPr>
              <a:buFontTx/>
              <a:buChar char="-"/>
            </a:pPr>
            <a:r>
              <a:rPr lang="vi-VN" sz="2000" dirty="0"/>
              <a:t>Khối plaintext không ảnh hưởng tới keystream</a:t>
            </a:r>
            <a:r>
              <a:rPr lang="en-US" sz="2000" dirty="0"/>
              <a:t> (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IV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khoá</a:t>
            </a:r>
            <a:r>
              <a:rPr lang="en-US" sz="2000" dirty="0"/>
              <a:t> K)</a:t>
            </a:r>
            <a:r>
              <a:rPr lang="vi-VN" sz="2000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plaintext/ciphertext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lan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04294-83B2-038F-2A14-FB85AC34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5AAFEA-F009-25C9-4CF8-107172F42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724599"/>
              </p:ext>
            </p:extLst>
          </p:nvPr>
        </p:nvGraphicFramePr>
        <p:xfrm>
          <a:off x="1084263" y="3746247"/>
          <a:ext cx="22907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280" imgH="253800" progId="Equation.DSMT4">
                  <p:embed/>
                </p:oleObj>
              </mc:Choice>
              <mc:Fallback>
                <p:oleObj name="Equation" r:id="rId2" imgW="129528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5362C59-B301-A597-D6D0-3C483388D2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4263" y="3746247"/>
                        <a:ext cx="2290762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F53F4D0-4912-F5FA-6959-98284C8FC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555746"/>
              </p:ext>
            </p:extLst>
          </p:nvPr>
        </p:nvGraphicFramePr>
        <p:xfrm>
          <a:off x="1084263" y="4399485"/>
          <a:ext cx="23129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7880" imgH="253800" progId="Equation.DSMT4">
                  <p:embed/>
                </p:oleObj>
              </mc:Choice>
              <mc:Fallback>
                <p:oleObj name="Equation" r:id="rId4" imgW="1307880" imgH="253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F0C9838-71EB-0083-4502-4AE7EFB2D0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4263" y="4399485"/>
                        <a:ext cx="2312987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What is OFB?">
            <a:extLst>
              <a:ext uri="{FF2B5EF4-FFF2-40B4-BE49-F238E27FC236}">
                <a16:creationId xmlns:a16="http://schemas.microsoft.com/office/drawing/2014/main" id="{9224A27D-D728-95D5-9D31-9778D94A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20" y="3243779"/>
            <a:ext cx="6597958" cy="25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79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Padding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 descr="Padding Oracle Decryption Attack | Explore Security">
            <a:extLst>
              <a:ext uri="{FF2B5EF4-FFF2-40B4-BE49-F238E27FC236}">
                <a16:creationId xmlns:a16="http://schemas.microsoft.com/office/drawing/2014/main" id="{F4853A48-AFAE-9AE8-86DE-E122B9737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86" y="1751964"/>
            <a:ext cx="5287347" cy="3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5B3BA9-171A-8540-4D38-A84E7889CDF8}"/>
              </a:ext>
            </a:extLst>
          </p:cNvPr>
          <p:cNvSpPr txBox="1"/>
          <p:nvPr/>
        </p:nvSpPr>
        <p:spPr>
          <a:xfrm>
            <a:off x="217436" y="1593132"/>
            <a:ext cx="6758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 Padding: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bit 0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đủ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</a:t>
            </a:r>
          </a:p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VD: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Xét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block cipher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plaintext 8 bit. Ta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plaintext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1011,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padding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10110000.</a:t>
            </a:r>
          </a:p>
          <a:p>
            <a:pPr algn="just"/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ISO/IEC 7816-4: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bit 1 (0x80)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mốc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rồi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bit 0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đủ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block.</a:t>
            </a:r>
          </a:p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VD: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thước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 byte, Plaintext: ABC -&gt;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hex: 41 42 43. Khi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padding ta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41 42 43 80 00 00 00 00.</a:t>
            </a:r>
          </a:p>
          <a:p>
            <a:pPr algn="just"/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PKCS #7: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 byte,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byte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n.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Nhìn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byte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cuối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bỏ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bao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byte.</a:t>
            </a:r>
          </a:p>
          <a:p>
            <a:pPr algn="just"/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727061" y="928692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9316F83-8489-C7FA-E2DD-BE86EA95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1" y="2323322"/>
            <a:ext cx="4048255" cy="40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619898" y="1790205"/>
            <a:ext cx="9261219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5000" dirty="0"/>
              <a:t>BLOCK CIPHER MODES OF OPERATION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507265" y="3933000"/>
            <a:ext cx="6107472" cy="1730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b="0" dirty="0"/>
              <a:t>Môn </a:t>
            </a:r>
            <a:r>
              <a:rPr lang="en-US" sz="2000" b="0" dirty="0" err="1"/>
              <a:t>học</a:t>
            </a:r>
            <a:r>
              <a:rPr lang="en-US" sz="2000" b="0" dirty="0"/>
              <a:t>: Lý </a:t>
            </a:r>
            <a:r>
              <a:rPr lang="en-US" sz="2000" b="0" dirty="0" err="1"/>
              <a:t>thuyết</a:t>
            </a:r>
            <a:r>
              <a:rPr lang="en-US" sz="2000" b="0" dirty="0"/>
              <a:t> </a:t>
            </a:r>
            <a:r>
              <a:rPr lang="en-US" sz="2000" b="0" dirty="0" err="1"/>
              <a:t>mật</a:t>
            </a:r>
            <a:r>
              <a:rPr lang="en-US" sz="2000" b="0" dirty="0"/>
              <a:t> </a:t>
            </a:r>
            <a:r>
              <a:rPr lang="en-US" sz="2000" b="0" dirty="0" err="1"/>
              <a:t>mã</a:t>
            </a:r>
            <a:endParaRPr lang="en-US" sz="2000" b="0" dirty="0"/>
          </a:p>
          <a:p>
            <a:r>
              <a:rPr lang="en-US" sz="2000" b="0" dirty="0" err="1"/>
              <a:t>Mã</a:t>
            </a:r>
            <a:r>
              <a:rPr lang="en-US" sz="2000" b="0" dirty="0"/>
              <a:t> </a:t>
            </a:r>
            <a:r>
              <a:rPr lang="en-US" sz="2000" b="0" dirty="0" err="1"/>
              <a:t>lớp</a:t>
            </a:r>
            <a:r>
              <a:rPr lang="en-US" sz="2000" b="0" dirty="0"/>
              <a:t>: 163178</a:t>
            </a:r>
          </a:p>
          <a:p>
            <a:r>
              <a:rPr lang="en-US" sz="2000" b="0" dirty="0"/>
              <a:t>GVHD: </a:t>
            </a:r>
            <a:r>
              <a:rPr lang="en-US" sz="2000" b="0" dirty="0" err="1"/>
              <a:t>Tạ</a:t>
            </a:r>
            <a:r>
              <a:rPr lang="en-US" sz="2000" b="0" dirty="0"/>
              <a:t> Thị Kim Huệ</a:t>
            </a:r>
          </a:p>
          <a:p>
            <a:r>
              <a:rPr lang="en-US" sz="2000" b="0" dirty="0" err="1"/>
              <a:t>Nhóm</a:t>
            </a:r>
            <a:r>
              <a:rPr lang="en-US" sz="2000" b="0" dirty="0"/>
              <a:t> </a:t>
            </a:r>
            <a:r>
              <a:rPr lang="en-US" sz="2000" b="0" dirty="0" err="1"/>
              <a:t>thực</a:t>
            </a:r>
            <a:r>
              <a:rPr lang="en-US" sz="2000" b="0" dirty="0"/>
              <a:t> </a:t>
            </a:r>
            <a:r>
              <a:rPr lang="en-US" sz="2000" b="0" dirty="0" err="1"/>
              <a:t>hiện</a:t>
            </a:r>
            <a:r>
              <a:rPr lang="en-US" sz="2000" b="0" dirty="0"/>
              <a:t>: </a:t>
            </a:r>
            <a:r>
              <a:rPr lang="en-US" sz="2000" b="0" dirty="0" err="1"/>
              <a:t>Nhóm</a:t>
            </a:r>
            <a:r>
              <a:rPr lang="en-US" sz="2000" b="0" dirty="0"/>
              <a:t> 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4090" y="946877"/>
            <a:ext cx="11589174" cy="3281856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2000" dirty="0"/>
              <a:t>Block cipher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plaintext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cipher text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.</a:t>
            </a:r>
          </a:p>
          <a:p>
            <a:pPr algn="just">
              <a:buFontTx/>
              <a:buChar char="-"/>
            </a:pP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block cipher: Plaintext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qua </a:t>
            </a:r>
            <a:r>
              <a:rPr lang="en-US" sz="2000" dirty="0" err="1"/>
              <a:t>nhiều</a:t>
            </a:r>
            <a:r>
              <a:rPr lang="en-US" sz="2000" dirty="0"/>
              <a:t> round (</a:t>
            </a:r>
            <a:r>
              <a:rPr lang="en-US" sz="2000" dirty="0" err="1"/>
              <a:t>vòng</a:t>
            </a:r>
            <a:r>
              <a:rPr lang="en-US" sz="2000" dirty="0"/>
              <a:t>)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,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xong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ciphertext. </a:t>
            </a:r>
          </a:p>
          <a:p>
            <a:pPr marL="0" indent="0" algn="just">
              <a:buNone/>
            </a:pPr>
            <a:r>
              <a:rPr lang="en-US" sz="2000" dirty="0"/>
              <a:t>VD: Block cipher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qua 10 </a:t>
            </a:r>
            <a:r>
              <a:rPr lang="en-US" sz="2000" dirty="0" err="1"/>
              <a:t>vòng</a:t>
            </a:r>
            <a:r>
              <a:rPr lang="en-US" sz="2000" dirty="0"/>
              <a:t>. </a:t>
            </a:r>
            <a:r>
              <a:rPr lang="vi-VN" sz="2000" dirty="0"/>
              <a:t>Từ key chính ta sẽ chia ra làm 10 </a:t>
            </a:r>
            <a:r>
              <a:rPr lang="en-US" sz="2000" dirty="0"/>
              <a:t>round</a:t>
            </a:r>
            <a:r>
              <a:rPr lang="vi-VN" sz="2000" dirty="0"/>
              <a:t>key, mỗi key cho một vòng tương ứng.</a:t>
            </a:r>
            <a:r>
              <a:rPr lang="en-US" sz="2000" dirty="0"/>
              <a:t> </a:t>
            </a:r>
          </a:p>
          <a:p>
            <a:pPr marL="0" indent="0" algn="just">
              <a:buNone/>
            </a:pPr>
            <a:r>
              <a:rPr lang="vi-VN" sz="2000" dirty="0"/>
              <a:t>Mỗi vòng có cấu trúc như sau: </a:t>
            </a:r>
            <a:r>
              <a:rPr lang="en-US" sz="2000" dirty="0" err="1"/>
              <a:t>i</a:t>
            </a:r>
            <a:r>
              <a:rPr lang="vi-VN" sz="2000" dirty="0"/>
              <a:t>nput là output của vòng trước với key tương ứng của vòng</a:t>
            </a:r>
            <a:r>
              <a:rPr lang="en-US" sz="2000" dirty="0"/>
              <a:t>, </a:t>
            </a:r>
            <a:r>
              <a:rPr lang="vi-VN" sz="2000" dirty="0"/>
              <a:t>1 vòng được vận hành bởi 1 hoặc nhiều PRP/PRF</a:t>
            </a:r>
            <a:r>
              <a:rPr lang="en-US" sz="2000" dirty="0"/>
              <a:t>.</a:t>
            </a:r>
            <a:r>
              <a:rPr lang="vi-VN" sz="2000" dirty="0"/>
              <a:t> 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T</a:t>
            </a:r>
            <a:r>
              <a:rPr lang="vi-VN" sz="2000" dirty="0"/>
              <a:t>ừ đó cho ra output để đưa tiếp vào vòng sau.</a:t>
            </a:r>
          </a:p>
          <a:p>
            <a:pPr marL="0" indent="0" algn="just">
              <a:buNone/>
            </a:pPr>
            <a:endParaRPr lang="vi-VN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1C0C0-DCD8-679D-9B14-43C56BCA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11" y="3893088"/>
            <a:ext cx="6891532" cy="22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9A8FDA-D967-D072-DFF1-00A59C93D429}"/>
              </a:ext>
            </a:extLst>
          </p:cNvPr>
          <p:cNvSpPr txBox="1">
            <a:spLocks/>
          </p:cNvSpPr>
          <p:nvPr/>
        </p:nvSpPr>
        <p:spPr>
          <a:xfrm>
            <a:off x="254553" y="1968756"/>
            <a:ext cx="5026574" cy="25939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sz="2000" b="1" dirty="0" err="1"/>
              <a:t>SubBytes</a:t>
            </a:r>
            <a:r>
              <a:rPr lang="en-US" sz="2000" dirty="0"/>
              <a:t> (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phi </a:t>
            </a:r>
            <a:r>
              <a:rPr lang="en-US" sz="2000" dirty="0" err="1"/>
              <a:t>tuyến</a:t>
            </a:r>
            <a:r>
              <a:rPr lang="en-US" sz="2000" dirty="0"/>
              <a:t>):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byte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byte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S-box (Substitution box). </a:t>
            </a:r>
          </a:p>
          <a:p>
            <a:pPr algn="just">
              <a:buFontTx/>
              <a:buChar char="-"/>
            </a:pPr>
            <a:r>
              <a:rPr lang="vi-VN" sz="2000" dirty="0"/>
              <a:t>Mỗi byte (8 bit) trong ma trận 4×4 (16 byte = 128 bit)</a:t>
            </a:r>
            <a:r>
              <a:rPr lang="en-US" sz="2000" dirty="0"/>
              <a:t> </a:t>
            </a:r>
            <a:r>
              <a:rPr lang="vi-VN" sz="2000" dirty="0"/>
              <a:t>được tra bảng S-box để thay bằng giá trị khác.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/>
              <a:t>Vai </a:t>
            </a:r>
            <a:r>
              <a:rPr lang="en-US" sz="2000" dirty="0" err="1"/>
              <a:t>trò</a:t>
            </a:r>
            <a:r>
              <a:rPr lang="en-US" sz="2000" dirty="0"/>
              <a:t>: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phi </a:t>
            </a:r>
            <a:r>
              <a:rPr lang="en-US" sz="2000" dirty="0" err="1"/>
              <a:t>tuyến</a:t>
            </a:r>
            <a:r>
              <a:rPr lang="en-US" sz="2000" dirty="0"/>
              <a:t> (non-linearity),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confusion</a:t>
            </a:r>
            <a:endParaRPr lang="vi-VN" sz="2000" dirty="0"/>
          </a:p>
        </p:txBody>
      </p:sp>
      <p:pic>
        <p:nvPicPr>
          <p:cNvPr id="1026" name="Picture 2" descr="S-box matrix with explanation to substitution operation ">
            <a:extLst>
              <a:ext uri="{FF2B5EF4-FFF2-40B4-BE49-F238E27FC236}">
                <a16:creationId xmlns:a16="http://schemas.microsoft.com/office/drawing/2014/main" id="{3C080CB2-C785-263A-6D74-5C9772B6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56" y="1306285"/>
            <a:ext cx="6446934" cy="462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677F-7D5F-A8F9-19A5-896DAFB0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EF5A-23B1-D4BA-AC70-293C402D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05EDD-61FC-47B6-6542-FA60E858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AB2357-7707-CDB5-68B3-8C1098D2751E}"/>
              </a:ext>
            </a:extLst>
          </p:cNvPr>
          <p:cNvSpPr txBox="1">
            <a:spLocks/>
          </p:cNvSpPr>
          <p:nvPr/>
        </p:nvSpPr>
        <p:spPr>
          <a:xfrm>
            <a:off x="198569" y="1175654"/>
            <a:ext cx="11514528" cy="2901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sz="2000" b="1" dirty="0" err="1"/>
              <a:t>ShiftRows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hoán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ma </a:t>
            </a:r>
            <a:r>
              <a:rPr lang="en-US" sz="2000" dirty="0" err="1"/>
              <a:t>trận</a:t>
            </a:r>
            <a:r>
              <a:rPr lang="en-US" sz="2000" dirty="0"/>
              <a:t> state: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sang </a:t>
            </a:r>
            <a:r>
              <a:rPr lang="en-US" sz="2000" dirty="0" err="1"/>
              <a:t>trái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byte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r>
              <a:rPr lang="en-US" sz="2000" dirty="0"/>
              <a:t>VD: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AES-128, </a:t>
            </a:r>
            <a:r>
              <a:rPr lang="en-US" sz="2000" dirty="0" err="1"/>
              <a:t>hàng</a:t>
            </a:r>
            <a:r>
              <a:rPr lang="en-US" sz="2000" dirty="0"/>
              <a:t> 0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, </a:t>
            </a:r>
            <a:r>
              <a:rPr lang="en-US" sz="2000" dirty="0" err="1"/>
              <a:t>hàng</a:t>
            </a:r>
            <a:r>
              <a:rPr lang="en-US" sz="2000" dirty="0"/>
              <a:t> 1 </a:t>
            </a:r>
            <a:r>
              <a:rPr lang="en-US" sz="2000" dirty="0" err="1"/>
              <a:t>dịch</a:t>
            </a:r>
            <a:r>
              <a:rPr lang="en-US" sz="2000" dirty="0"/>
              <a:t> 1 byte, </a:t>
            </a:r>
            <a:r>
              <a:rPr lang="en-US" sz="2000" dirty="0" err="1"/>
              <a:t>hàng</a:t>
            </a:r>
            <a:r>
              <a:rPr lang="en-US" sz="2000" dirty="0"/>
              <a:t> 2 </a:t>
            </a:r>
            <a:r>
              <a:rPr lang="en-US" sz="2000" dirty="0" err="1"/>
              <a:t>dịch</a:t>
            </a:r>
            <a:r>
              <a:rPr lang="en-US" sz="2000" dirty="0"/>
              <a:t> 2 byte, </a:t>
            </a:r>
            <a:r>
              <a:rPr lang="en-US" sz="2000" dirty="0" err="1"/>
              <a:t>hàng</a:t>
            </a:r>
            <a:r>
              <a:rPr lang="en-US" sz="2000" dirty="0"/>
              <a:t> 3 </a:t>
            </a:r>
            <a:r>
              <a:rPr lang="en-US" sz="2000" dirty="0" err="1"/>
              <a:t>dịch</a:t>
            </a:r>
            <a:r>
              <a:rPr lang="en-US" sz="2000" dirty="0"/>
              <a:t> 3 byte.</a:t>
            </a:r>
          </a:p>
          <a:p>
            <a:pPr algn="just">
              <a:buFontTx/>
              <a:buChar char="-"/>
            </a:pPr>
            <a:r>
              <a:rPr lang="en-US" sz="2000" dirty="0"/>
              <a:t>Vai </a:t>
            </a:r>
            <a:r>
              <a:rPr lang="en-US" sz="2000" dirty="0" err="1"/>
              <a:t>trò</a:t>
            </a:r>
            <a:r>
              <a:rPr lang="en-US" sz="2000" dirty="0"/>
              <a:t>:</a:t>
            </a:r>
          </a:p>
          <a:p>
            <a:pPr marL="0" indent="0" algn="just">
              <a:buNone/>
            </a:pPr>
            <a:r>
              <a:rPr lang="en-US" sz="2000" dirty="0"/>
              <a:t>+ </a:t>
            </a:r>
            <a:r>
              <a:rPr lang="vi-VN" sz="2000" dirty="0"/>
              <a:t>Tăng tính diffusion (lan truyền): làm cho thay đổi ở byte nào đó lan ra ảnh hưởng nhiều byte khác trong các cột khác nhau.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+ </a:t>
            </a:r>
            <a:r>
              <a:rPr lang="vi-VN" sz="2000" dirty="0"/>
              <a:t>Kết hợp với SubBytes và MixColumns giúp mỗi byte đầu vào ảnh hưởng rộng nhiều byte đầu ra qua các vòng.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3F56D-BF04-E5EE-0ED1-86F812BE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31" y="3778899"/>
            <a:ext cx="7001494" cy="25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4CA4-8079-93E4-1CDE-5A5405FFF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0B664-7DE1-5E1A-81C0-7977C6FA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D9C8-E9A5-9232-A07E-F328169E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C1A993-4CAE-AB35-DAD7-D6FB1483DDFB}"/>
              </a:ext>
            </a:extLst>
          </p:cNvPr>
          <p:cNvSpPr txBox="1">
            <a:spLocks/>
          </p:cNvSpPr>
          <p:nvPr/>
        </p:nvSpPr>
        <p:spPr>
          <a:xfrm>
            <a:off x="198569" y="1175654"/>
            <a:ext cx="11514528" cy="2901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vi-VN" sz="2000" b="1" dirty="0"/>
              <a:t>MixColumns</a:t>
            </a:r>
            <a:r>
              <a:rPr lang="vi-VN" sz="2000" dirty="0"/>
              <a:t> là phép biến đổi tuyến tính (linear mixing) trên mỗi cột của ma trận state: mỗi cột 4 byte được xem như một đa thức trong trường GF(2⁸) và nhân với ma trận cố định để tạo thành cột mới.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/>
              <a:t>Vai </a:t>
            </a:r>
            <a:r>
              <a:rPr lang="en-US" sz="2000" dirty="0" err="1"/>
              <a:t>trò</a:t>
            </a:r>
            <a:r>
              <a:rPr lang="en-US" sz="2000" dirty="0"/>
              <a:t>:</a:t>
            </a:r>
          </a:p>
          <a:p>
            <a:pPr marL="0" indent="0" algn="just">
              <a:buNone/>
            </a:pPr>
            <a:r>
              <a:rPr lang="en-US" sz="2000" dirty="0"/>
              <a:t>+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diffusion</a:t>
            </a:r>
            <a:r>
              <a:rPr lang="vi-VN" sz="2000" dirty="0"/>
              <a:t>: thay đổi một byte trong cột input sẽ ảnh hưởng tới cả 4 byte output của cột đó.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+ Khi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ShiftRows</a:t>
            </a:r>
            <a:r>
              <a:rPr lang="en-US" sz="2000" dirty="0"/>
              <a:t>,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lan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qua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cột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qua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vòng</a:t>
            </a:r>
            <a:r>
              <a:rPr lang="en-US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9383A-C16B-F6C3-76E4-B12C81D2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50" y="3773613"/>
            <a:ext cx="5485419" cy="29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8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4932-968E-FD60-7AED-52037EC9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37A-7CC0-3072-A7BA-5EAB06D7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711C2-47FB-B8FA-2AB4-2233FDF1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D532CB-CC83-4D07-ECEC-BF120B1FFBD0}"/>
              </a:ext>
            </a:extLst>
          </p:cNvPr>
          <p:cNvSpPr txBox="1">
            <a:spLocks/>
          </p:cNvSpPr>
          <p:nvPr/>
        </p:nvSpPr>
        <p:spPr>
          <a:xfrm>
            <a:off x="189238" y="2099384"/>
            <a:ext cx="6566125" cy="2415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vi-VN" sz="2000" b="1" dirty="0"/>
              <a:t>AddRoundKey</a:t>
            </a:r>
            <a:r>
              <a:rPr lang="vi-VN" sz="2000" dirty="0"/>
              <a:t> là bước trộn khóa: XOR mỗi byte của state với byte tương ứng của khóa con (round key) của vòng đó.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/>
              <a:t>Vai </a:t>
            </a:r>
            <a:r>
              <a:rPr lang="en-US" sz="2000" dirty="0" err="1"/>
              <a:t>trò</a:t>
            </a:r>
            <a:r>
              <a:rPr lang="en-US" sz="2000" dirty="0"/>
              <a:t>:</a:t>
            </a:r>
          </a:p>
          <a:p>
            <a:pPr marL="0" indent="0" algn="just">
              <a:buNone/>
            </a:pPr>
            <a:r>
              <a:rPr lang="en-US" sz="2000" dirty="0"/>
              <a:t>+ </a:t>
            </a:r>
            <a:r>
              <a:rPr lang="vi-VN" sz="2000" dirty="0"/>
              <a:t>Gắn khóa vào dữ liệu: góp phần vào confusion (khóa ảnh hưởng tới kết quả) và qua các vòng cùng diffusion giúp đảm bảo an toàn.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+ </a:t>
            </a:r>
            <a:r>
              <a:rPr lang="vi-VN" sz="2000" dirty="0"/>
              <a:t>Là bước phụ thuộc khóa duy nhất trong mỗi vòng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46B45-4662-8ACA-63C6-FE03968F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322" y="1553547"/>
            <a:ext cx="4842440" cy="37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5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D443-88DF-DC28-4B2B-9FF60172D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B1C1-EA77-8510-73C6-811A703A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17BE2-A61B-A4BC-913A-63722817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FA1B15-7238-BD08-81C8-40D457552FF5}"/>
              </a:ext>
            </a:extLst>
          </p:cNvPr>
          <p:cNvSpPr txBox="1">
            <a:spLocks/>
          </p:cNvSpPr>
          <p:nvPr/>
        </p:nvSpPr>
        <p:spPr>
          <a:xfrm>
            <a:off x="251685" y="2221302"/>
            <a:ext cx="6970210" cy="2415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sz="2000" dirty="0"/>
              <a:t>Chu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block cipher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AES: </a:t>
            </a:r>
          </a:p>
          <a:p>
            <a:pPr marL="0" indent="0" algn="just">
              <a:buNone/>
            </a:pPr>
            <a:r>
              <a:rPr lang="en-US" sz="2000" dirty="0" err="1"/>
              <a:t>SubBytes</a:t>
            </a:r>
            <a:r>
              <a:rPr lang="en-US" sz="2000" dirty="0"/>
              <a:t> -&gt; </a:t>
            </a:r>
            <a:r>
              <a:rPr lang="en-US" sz="2000" dirty="0" err="1"/>
              <a:t>ShiftRows</a:t>
            </a:r>
            <a:r>
              <a:rPr lang="en-US" sz="2000" dirty="0"/>
              <a:t> -&gt; </a:t>
            </a:r>
            <a:r>
              <a:rPr lang="en-US" sz="2000" dirty="0" err="1"/>
              <a:t>Mixcolumns</a:t>
            </a:r>
            <a:r>
              <a:rPr lang="en-US" sz="2000" dirty="0"/>
              <a:t> -&gt; </a:t>
            </a:r>
            <a:r>
              <a:rPr lang="en-US" sz="2000" dirty="0" err="1"/>
              <a:t>AddRoundKey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/>
              <a:t>Các operator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: Expansion (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), Substitution boxes (S-boxes), Permutation boxes (P-boxes), Key mixing…</a:t>
            </a:r>
          </a:p>
          <a:p>
            <a:pPr algn="just">
              <a:buFontTx/>
              <a:buChar char="-"/>
            </a:pPr>
            <a:r>
              <a:rPr lang="en-US" sz="2000" dirty="0" err="1"/>
              <a:t>Tóm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, </a:t>
            </a:r>
            <a:r>
              <a:rPr lang="en-US" sz="2000" b="1" dirty="0"/>
              <a:t>operator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c</a:t>
            </a:r>
            <a:r>
              <a:rPr lang="vi-VN" sz="2000" dirty="0"/>
              <a:t>ác phép biến đổi cơ bản được áp dụng lên dữ liệu trong mỗi vòng mã hó</a:t>
            </a:r>
            <a:r>
              <a:rPr lang="en-US" sz="2000" dirty="0"/>
              <a:t>a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confusion </a:t>
            </a:r>
            <a:r>
              <a:rPr lang="en-US" sz="2000" dirty="0" err="1"/>
              <a:t>và</a:t>
            </a:r>
            <a:r>
              <a:rPr lang="en-US" sz="2000" dirty="0"/>
              <a:t> diffusion.</a:t>
            </a:r>
          </a:p>
          <a:p>
            <a:pPr algn="just">
              <a:buFontTx/>
              <a:buChar char="-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A0C80-4CAB-B896-C182-01F0C759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22" y="1138048"/>
            <a:ext cx="3770564" cy="49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1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5827-42BB-E147-A6B9-4FC0AB79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FCBB-A455-AD69-6BA4-35B4049C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Block cipher mode of operation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64134-17B7-4362-C809-E8E034AA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0868525" cy="3296894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2000" b="1" dirty="0"/>
              <a:t>Electronic Codebook (ECB): </a:t>
            </a:r>
            <a:r>
              <a:rPr lang="vi-VN" sz="2000" dirty="0"/>
              <a:t>là chế độ hoạt động đơn giản nhất</a:t>
            </a:r>
            <a:r>
              <a:rPr lang="en-US" sz="2000" dirty="0"/>
              <a:t>.</a:t>
            </a:r>
            <a:r>
              <a:rPr lang="vi-VN" sz="2000" dirty="0"/>
              <a:t> Ta chia plaintext ra thành từng khối, mỗi khối có độ dài bằng độ dài quy định của block cipher và thực hiện mã hóa độc lập từng khối.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/>
              <a:t>ECB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r>
              <a:rPr lang="en-US" sz="2000" dirty="0"/>
              <a:t>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/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song song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,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cứ</a:t>
            </a:r>
            <a:r>
              <a:rPr lang="en-US" sz="2000" dirty="0"/>
              <a:t> block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tuỳ</a:t>
            </a:r>
            <a:r>
              <a:rPr lang="en-US" sz="2000" dirty="0"/>
              <a:t> ý. Tuy </a:t>
            </a:r>
            <a:r>
              <a:rPr lang="en-US" sz="2000" dirty="0" err="1"/>
              <a:t>nhiên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khuếch</a:t>
            </a:r>
            <a:r>
              <a:rPr lang="en-US" sz="2000" dirty="0"/>
              <a:t> </a:t>
            </a:r>
            <a:r>
              <a:rPr lang="en-US" sz="2000" dirty="0" err="1"/>
              <a:t>tán</a:t>
            </a:r>
            <a:r>
              <a:rPr lang="en-US" sz="2000" dirty="0"/>
              <a:t>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an </a:t>
            </a:r>
            <a:r>
              <a:rPr lang="en-US" sz="2000" dirty="0" err="1"/>
              <a:t>toàn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thấp</a:t>
            </a:r>
            <a:r>
              <a:rPr lang="en-US" sz="2000" dirty="0"/>
              <a:t>,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rò</a:t>
            </a:r>
            <a:r>
              <a:rPr lang="en-US" sz="2000" dirty="0"/>
              <a:t> </a:t>
            </a:r>
            <a:r>
              <a:rPr lang="en-US" sz="2000" dirty="0" err="1"/>
              <a:t>rỉ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plaintext.</a:t>
            </a:r>
          </a:p>
          <a:p>
            <a:pPr algn="just">
              <a:buFontTx/>
              <a:buChar char="-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3889D-6E16-7934-F6E0-86BED84D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925B1A-0E11-9E99-E5EB-FE3AEAA50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165789"/>
              </p:ext>
            </p:extLst>
          </p:nvPr>
        </p:nvGraphicFramePr>
        <p:xfrm>
          <a:off x="2647950" y="2929395"/>
          <a:ext cx="17970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53800" progId="Equation.DSMT4">
                  <p:embed/>
                </p:oleObj>
              </mc:Choice>
              <mc:Fallback>
                <p:oleObj name="Equation" r:id="rId2" imgW="93960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9780B53-A58D-3258-61A7-D4F26241A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47950" y="2929395"/>
                        <a:ext cx="179705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8FCE24D-2132-CEAD-8062-B959748F3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904347"/>
              </p:ext>
            </p:extLst>
          </p:nvPr>
        </p:nvGraphicFramePr>
        <p:xfrm>
          <a:off x="6368984" y="2929812"/>
          <a:ext cx="1821814" cy="48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200" imgH="253800" progId="Equation.DSMT4">
                  <p:embed/>
                </p:oleObj>
              </mc:Choice>
              <mc:Fallback>
                <p:oleObj name="Equation" r:id="rId4" imgW="952200" imgH="253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61408E4-1727-43EB-12D9-4FEC53CA2D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68984" y="2929812"/>
                        <a:ext cx="1821814" cy="485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B16CEF1-0E92-7986-594C-2469B9BAD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2824"/>
          <a:stretch>
            <a:fillRect/>
          </a:stretch>
        </p:blipFill>
        <p:spPr>
          <a:xfrm>
            <a:off x="6886435" y="3798679"/>
            <a:ext cx="4189002" cy="2297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A31589-2AAC-C2C0-D863-E9CBB4F72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98679"/>
            <a:ext cx="5458408" cy="21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1136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Lato</vt:lpstr>
      <vt:lpstr>Office Theme</vt:lpstr>
      <vt:lpstr>Equation</vt:lpstr>
      <vt:lpstr>PowerPoint Presentation</vt:lpstr>
      <vt:lpstr>PowerPoint Presentation</vt:lpstr>
      <vt:lpstr>1. Tổng quan về mã khối</vt:lpstr>
      <vt:lpstr>2. OPERATOR</vt:lpstr>
      <vt:lpstr>2. OPERATOR</vt:lpstr>
      <vt:lpstr>2. OPERATOR</vt:lpstr>
      <vt:lpstr>2. OPERATOR</vt:lpstr>
      <vt:lpstr>2. OPERATOR</vt:lpstr>
      <vt:lpstr>3. Block cipher mode of operation  </vt:lpstr>
      <vt:lpstr>3. Block cipher mode of operation  </vt:lpstr>
      <vt:lpstr>3. Block cipher mode of operation  </vt:lpstr>
      <vt:lpstr>3. Block cipher mode of operation  </vt:lpstr>
      <vt:lpstr>4. Padding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Thang Bui</cp:lastModifiedBy>
  <cp:revision>49</cp:revision>
  <dcterms:created xsi:type="dcterms:W3CDTF">2021-05-28T04:32:29Z</dcterms:created>
  <dcterms:modified xsi:type="dcterms:W3CDTF">2025-12-01T05:40:22Z</dcterms:modified>
</cp:coreProperties>
</file>